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handoutMasterIdLst>
    <p:handoutMasterId r:id="rId64"/>
  </p:handoutMasterIdLst>
  <p:sldIdLst>
    <p:sldId id="1548" r:id="rId2"/>
    <p:sldId id="1562" r:id="rId3"/>
    <p:sldId id="1571" r:id="rId4"/>
    <p:sldId id="1589" r:id="rId5"/>
    <p:sldId id="1584" r:id="rId6"/>
    <p:sldId id="1521" r:id="rId7"/>
    <p:sldId id="1468" r:id="rId8"/>
    <p:sldId id="1552" r:id="rId9"/>
    <p:sldId id="1510" r:id="rId10"/>
    <p:sldId id="1509" r:id="rId11"/>
    <p:sldId id="1585" r:id="rId12"/>
    <p:sldId id="1586" r:id="rId13"/>
    <p:sldId id="1488" r:id="rId14"/>
    <p:sldId id="1587" r:id="rId15"/>
    <p:sldId id="1588" r:id="rId16"/>
    <p:sldId id="1563" r:id="rId17"/>
    <p:sldId id="1590" r:id="rId18"/>
    <p:sldId id="1523" r:id="rId19"/>
    <p:sldId id="1565" r:id="rId20"/>
    <p:sldId id="1566" r:id="rId21"/>
    <p:sldId id="1567" r:id="rId22"/>
    <p:sldId id="1568" r:id="rId23"/>
    <p:sldId id="1569" r:id="rId24"/>
    <p:sldId id="1477" r:id="rId25"/>
    <p:sldId id="1483" r:id="rId26"/>
    <p:sldId id="1484" r:id="rId27"/>
    <p:sldId id="1485" r:id="rId28"/>
    <p:sldId id="1486" r:id="rId29"/>
    <p:sldId id="1487" r:id="rId30"/>
    <p:sldId id="1618" r:id="rId31"/>
    <p:sldId id="1570" r:id="rId32"/>
    <p:sldId id="1512" r:id="rId33"/>
    <p:sldId id="1602" r:id="rId34"/>
    <p:sldId id="1603" r:id="rId35"/>
    <p:sldId id="1604" r:id="rId36"/>
    <p:sldId id="1555" r:id="rId37"/>
    <p:sldId id="1560" r:id="rId38"/>
    <p:sldId id="1593" r:id="rId39"/>
    <p:sldId id="1594" r:id="rId40"/>
    <p:sldId id="1595" r:id="rId41"/>
    <p:sldId id="1596" r:id="rId42"/>
    <p:sldId id="1597" r:id="rId43"/>
    <p:sldId id="1598" r:id="rId44"/>
    <p:sldId id="1599" r:id="rId45"/>
    <p:sldId id="1600" r:id="rId46"/>
    <p:sldId id="1601" r:id="rId47"/>
    <p:sldId id="1605" r:id="rId48"/>
    <p:sldId id="1606" r:id="rId49"/>
    <p:sldId id="1607" r:id="rId50"/>
    <p:sldId id="1608" r:id="rId51"/>
    <p:sldId id="1609" r:id="rId52"/>
    <p:sldId id="1610" r:id="rId53"/>
    <p:sldId id="1612" r:id="rId54"/>
    <p:sldId id="1620" r:id="rId55"/>
    <p:sldId id="1615" r:id="rId56"/>
    <p:sldId id="1616" r:id="rId57"/>
    <p:sldId id="1617" r:id="rId58"/>
    <p:sldId id="1614" r:id="rId59"/>
    <p:sldId id="1619" r:id="rId60"/>
    <p:sldId id="1506" r:id="rId61"/>
    <p:sldId id="1558" r:id="rId62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08" autoAdjust="0"/>
    <p:restoredTop sz="75202" autoAdjust="0"/>
  </p:normalViewPr>
  <p:slideViewPr>
    <p:cSldViewPr>
      <p:cViewPr varScale="1">
        <p:scale>
          <a:sx n="78" d="100"/>
          <a:sy n="78" d="100"/>
        </p:scale>
        <p:origin x="168" y="5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png>
</file>

<file path=ppt/media/image12.jpeg>
</file>

<file path=ppt/media/image13.png>
</file>

<file path=ppt/media/image14.png>
</file>

<file path=ppt/media/image15.jpeg>
</file>

<file path=ppt/media/image2.png>
</file>

<file path=ppt/media/image3.jpg>
</file>

<file path=ppt/media/image4.png>
</file>

<file path=ppt/media/image5.jpe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072606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86018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34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71348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85993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38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7522617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29429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832324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107256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7204504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5574487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44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78906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562563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512642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46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2464332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47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694317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7275383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273411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408598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183299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874674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56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17473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57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01291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17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8194060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58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475182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611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56896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72619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05391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32222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81048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72663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smtClean="0">
                <a:solidFill>
                  <a:schemeClr val="bg2"/>
                </a:solidFill>
                <a:latin typeface="Gill Sans"/>
                <a:cs typeface="Gill Sans"/>
              </a:rPr>
              <a:t>10: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Mutable State (1/2)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14, 2017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/bigdata-2017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69666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ggyban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228600"/>
            <a:ext cx="171513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latin typeface="Gill Sans"/>
                <a:cs typeface="Gill Sans"/>
              </a:rPr>
              <a:t>#3: Cost!</a:t>
            </a:r>
            <a:endParaRPr lang="en-US" sz="3200" b="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</a:t>
            </a:r>
            <a:r>
              <a:rPr lang="en-US" sz="1000" b="0" dirty="0" err="1" smtClean="0"/>
              <a:t>www.flickr.com</a:t>
            </a:r>
            <a:r>
              <a:rPr lang="en-US" sz="1000" b="0" dirty="0"/>
              <a:t>/photos/</a:t>
            </a:r>
            <a:r>
              <a:rPr lang="en-US" sz="1000" b="0" dirty="0" err="1"/>
              <a:t>gnusinn</a:t>
            </a:r>
            <a:r>
              <a:rPr lang="en-US" sz="1000" b="0" dirty="0"/>
              <a:t>/3080378658/</a:t>
            </a:r>
          </a:p>
        </p:txBody>
      </p:sp>
    </p:spTree>
    <p:extLst>
      <p:ext uri="{BB962C8B-B14F-4D97-AF65-F5344CB8AC3E}">
        <p14:creationId xmlns:p14="http://schemas.microsoft.com/office/powerpoint/2010/main" val="17394855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What do </a:t>
            </a:r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RDBMSes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provide?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Relational model with schemas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14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Powerful, flexible query language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Transactional semantics: ACID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Rich ecosystem, lots of tool support</a:t>
            </a:r>
          </a:p>
        </p:txBody>
      </p:sp>
      <p:pic>
        <p:nvPicPr>
          <p:cNvPr id="9" name="Picture 8" descr="fix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752600"/>
            <a:ext cx="3600450" cy="4800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200" y="5638800"/>
            <a:ext cx="46907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we want </a:t>
            </a:r>
            <a:r>
              <a:rPr lang="en-US" sz="3200" b="0" i="1" dirty="0" smtClean="0">
                <a:solidFill>
                  <a:srgbClr val="FF0000"/>
                </a:solidFill>
                <a:latin typeface="Gill Sans"/>
                <a:cs typeface="Gill Sans"/>
              </a:rPr>
              <a:t>a la carte</a:t>
            </a:r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www.flickr.com</a:t>
            </a:r>
            <a:r>
              <a:rPr lang="en-US" sz="1000" b="0" dirty="0">
                <a:solidFill>
                  <a:schemeClr val="bg1"/>
                </a:solidFill>
              </a:rPr>
              <a:t>/photos/</a:t>
            </a:r>
            <a:r>
              <a:rPr lang="en-US" sz="1000" b="0" dirty="0" err="1">
                <a:solidFill>
                  <a:schemeClr val="bg1"/>
                </a:solidFill>
              </a:rPr>
              <a:t>vidiot</a:t>
            </a:r>
            <a:r>
              <a:rPr lang="en-US" sz="1000" b="0" dirty="0">
                <a:solidFill>
                  <a:schemeClr val="bg1"/>
                </a:solidFill>
              </a:rPr>
              <a:t>/18556565/</a:t>
            </a:r>
          </a:p>
        </p:txBody>
      </p:sp>
    </p:spTree>
    <p:extLst>
      <p:ext uri="{BB962C8B-B14F-4D97-AF65-F5344CB8AC3E}">
        <p14:creationId xmlns:p14="http://schemas.microsoft.com/office/powerpoint/2010/main" val="20931793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Features </a:t>
            </a:r>
            <a:r>
              <a:rPr lang="en-US" sz="3600" b="0" i="1" dirty="0">
                <a:solidFill>
                  <a:srgbClr val="000000"/>
                </a:solidFill>
                <a:latin typeface="Gill Sans"/>
                <a:cs typeface="Gill Sans"/>
              </a:rPr>
              <a:t>a la carte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?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I’m willing to give up consistency for scalability?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14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I’m willing to give up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relational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model for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flexibility?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I just want a cheaper solution?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8768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Enter… NoSQL!</a:t>
            </a:r>
          </a:p>
        </p:txBody>
      </p:sp>
    </p:spTree>
    <p:extLst>
      <p:ext uri="{BB962C8B-B14F-4D97-AF65-F5344CB8AC3E}">
        <p14:creationId xmlns:p14="http://schemas.microsoft.com/office/powerpoint/2010/main" val="6325868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sql-cv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400"/>
            <a:ext cx="4840941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geekandpoke.typepad.com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  <a:r>
              <a:rPr lang="en-US" sz="1000" b="0" dirty="0" err="1">
                <a:solidFill>
                  <a:schemeClr val="bg1"/>
                </a:solidFill>
              </a:rPr>
              <a:t>geekandpoke</a:t>
            </a:r>
            <a:r>
              <a:rPr lang="en-US" sz="1000" b="0" dirty="0">
                <a:solidFill>
                  <a:schemeClr val="bg1"/>
                </a:solidFill>
              </a:rPr>
              <a:t>/2011/01/</a:t>
            </a:r>
            <a:r>
              <a:rPr lang="en-US" sz="1000" b="0" dirty="0" err="1">
                <a:solidFill>
                  <a:schemeClr val="bg1"/>
                </a:solidFill>
              </a:rPr>
              <a:t>nosql.html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7947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NoSQL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Cattell</a:t>
            </a:r>
            <a:r>
              <a:rPr lang="en-US" sz="1000" b="0" dirty="0">
                <a:solidFill>
                  <a:schemeClr val="bg1"/>
                </a:solidFill>
              </a:rPr>
              <a:t> (2010). Scalable SQL and </a:t>
            </a:r>
            <a:r>
              <a:rPr lang="en-US" sz="1000" b="0" dirty="0" err="1">
                <a:solidFill>
                  <a:schemeClr val="bg1"/>
                </a:solidFill>
              </a:rPr>
              <a:t>NoSQL</a:t>
            </a:r>
            <a:r>
              <a:rPr lang="en-US" sz="1000" b="0" dirty="0">
                <a:solidFill>
                  <a:schemeClr val="bg1"/>
                </a:solidFill>
              </a:rPr>
              <a:t> Data Stores. </a:t>
            </a:r>
            <a:r>
              <a:rPr lang="en-US" sz="1000" b="0" i="1" dirty="0">
                <a:solidFill>
                  <a:schemeClr val="bg1"/>
                </a:solidFill>
              </a:rPr>
              <a:t>SIGMOD Record</a:t>
            </a:r>
            <a:r>
              <a:rPr lang="en-US" sz="1000" b="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0154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(Not only SQL)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524000" y="1981200"/>
            <a:ext cx="6400800" cy="35052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Horizontally scale “simple operations”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Replicate/distribute data over many servers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Simple call interface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Weaker concurrency model than ACID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Efficient use of distributed indexes and RAM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Flexible schemas</a:t>
            </a:r>
            <a:endParaRPr lang="en-US" b="0" kern="0" dirty="0"/>
          </a:p>
        </p:txBody>
      </p:sp>
      <p:sp>
        <p:nvSpPr>
          <p:cNvPr id="13" name="TextBox 12"/>
          <p:cNvSpPr txBox="1"/>
          <p:nvPr/>
        </p:nvSpPr>
        <p:spPr>
          <a:xfrm rot="21259842">
            <a:off x="3298088" y="5262977"/>
            <a:ext cx="50824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But, don’t blindly follow the hype…</a:t>
            </a:r>
          </a:p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Often,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MySQL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is what you really need!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133250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build="p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“web scale”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050" y="1735667"/>
            <a:ext cx="6311900" cy="42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504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(Major) Types of NoSQL databases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Key-value stores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14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Column-oriented databases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Document stores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Graph databases</a:t>
            </a:r>
          </a:p>
        </p:txBody>
      </p:sp>
    </p:spTree>
    <p:extLst>
      <p:ext uri="{BB962C8B-B14F-4D97-AF65-F5344CB8AC3E}">
        <p14:creationId xmlns:p14="http://schemas.microsoft.com/office/powerpoint/2010/main" val="7647529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Three Core Ideas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227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Partitioning (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sharding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40372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scalability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decrease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4420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Caching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8230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reduce 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32228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6038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robustness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availability)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throughput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190944">
            <a:off x="4138585" y="1713553"/>
            <a:ext cx="4096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Keeping track of the partitions?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1444991">
            <a:off x="2752687" y="2901410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Consistency?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323588">
            <a:off x="4208697" y="4164014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Consistency?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9813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7" grpId="0"/>
      <p:bldP spid="18" grpId="0"/>
      <p:bldP spid="9" grpId="0"/>
      <p:bldP spid="10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Keychain_LED_flashligh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332" y="0"/>
            <a:ext cx="9891332" cy="6858248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(Keychain)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latin typeface="Gill Sans"/>
                <a:cs typeface="Gill Sans"/>
              </a:rPr>
              <a:t>Key-Value Stores</a:t>
            </a:r>
          </a:p>
        </p:txBody>
      </p:sp>
    </p:spTree>
    <p:extLst>
      <p:ext uri="{BB962C8B-B14F-4D97-AF65-F5344CB8AC3E}">
        <p14:creationId xmlns:p14="http://schemas.microsoft.com/office/powerpoint/2010/main" val="24131323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Key-Value Stores: Data Model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Stores associations between keys and values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276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Values can be primitive or complex: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often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opaque to store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57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Primitives: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ints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strings, etc.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Complex: JSON, HTML fragments,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Keys are usually primitives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2743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example,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ints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strings, raw bytes, etc.</a:t>
            </a:r>
          </a:p>
        </p:txBody>
      </p:sp>
    </p:spTree>
    <p:extLst>
      <p:ext uri="{BB962C8B-B14F-4D97-AF65-F5344CB8AC3E}">
        <p14:creationId xmlns:p14="http://schemas.microsoft.com/office/powerpoint/2010/main" val="117073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4947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Key-Value Stores: Operations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Optional operations: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1242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Multi-get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Multi-put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Range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queries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Secondary index lookups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Very simple API: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905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Get – fetch value associated with key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Put – set value associated with key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620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Consistency model: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001161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Atomic puts (usually)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Cross-key operations: who knows?</a:t>
            </a:r>
          </a:p>
        </p:txBody>
      </p:sp>
    </p:spTree>
    <p:extLst>
      <p:ext uri="{BB962C8B-B14F-4D97-AF65-F5344CB8AC3E}">
        <p14:creationId xmlns:p14="http://schemas.microsoft.com/office/powerpoint/2010/main" val="203512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7" grpId="0"/>
      <p:bldP spid="18" grpId="0"/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Key-Value Stores: Implementation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Non-persistent: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2133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Just a big in-memory hash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table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Examples: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Redis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memcached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102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Persistent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483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Wrapper around a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traditional RDBMS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Examples: Voldemort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0960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data doesn’t fit on a single machine?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70538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5" grpId="0"/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Solution: Partition!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 the key space across multiple machines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Let’s say, hash partitioning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n machines, store key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at machine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h(k) mod 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32515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Okay… But: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6325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we know which physical machine to contact?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we add a new machine to the cluster?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happens if a machine fails?</a:t>
            </a:r>
          </a:p>
        </p:txBody>
      </p:sp>
    </p:spTree>
    <p:extLst>
      <p:ext uri="{BB962C8B-B14F-4D97-AF65-F5344CB8AC3E}">
        <p14:creationId xmlns:p14="http://schemas.microsoft.com/office/powerpoint/2010/main" val="97007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Clever Solution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50269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the keys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the machines also!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" y="525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Distributed hash tables!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562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FF0000"/>
                </a:solidFill>
                <a:latin typeface="Gill Sans"/>
                <a:cs typeface="Gill Sans"/>
              </a:rPr>
              <a:t>(following combines ideas from several sources…)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4411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Circular Arrow 11"/>
          <p:cNvSpPr/>
          <p:nvPr/>
        </p:nvSpPr>
        <p:spPr bwMode="auto">
          <a:xfrm rot="18897182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5041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Circular Arrow 13"/>
          <p:cNvSpPr/>
          <p:nvPr/>
        </p:nvSpPr>
        <p:spPr bwMode="auto">
          <a:xfrm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0792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Circular Arrow 14"/>
          <p:cNvSpPr/>
          <p:nvPr/>
        </p:nvSpPr>
        <p:spPr bwMode="auto">
          <a:xfrm rot="270000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42951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Circular Arrow 15"/>
          <p:cNvSpPr/>
          <p:nvPr/>
        </p:nvSpPr>
        <p:spPr bwMode="auto">
          <a:xfrm rot="591304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877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Circular Arrow 16"/>
          <p:cNvSpPr/>
          <p:nvPr/>
        </p:nvSpPr>
        <p:spPr bwMode="auto">
          <a:xfrm rot="8574096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45192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Circular Arrow 17"/>
          <p:cNvSpPr/>
          <p:nvPr/>
        </p:nvSpPr>
        <p:spPr bwMode="auto">
          <a:xfrm rot="12275308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149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Circular Arrow 18"/>
          <p:cNvSpPr/>
          <p:nvPr/>
        </p:nvSpPr>
        <p:spPr bwMode="auto">
          <a:xfrm rot="15672211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07359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3968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3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4" name="Curved Connector 33"/>
          <p:cNvCxnSpPr>
            <a:stCxn id="5" idx="3"/>
            <a:endCxn id="6" idx="3"/>
          </p:cNvCxnSpPr>
          <p:nvPr/>
        </p:nvCxnSpPr>
        <p:spPr bwMode="auto">
          <a:xfrm>
            <a:off x="6794500" y="1997369"/>
            <a:ext cx="533400" cy="1720262"/>
          </a:xfrm>
          <a:prstGeom prst="curvedConnector3">
            <a:avLst>
              <a:gd name="adj1" fmla="val 214286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5" idx="0"/>
            <a:endCxn id="4" idx="0"/>
          </p:cNvCxnSpPr>
          <p:nvPr/>
        </p:nvCxnSpPr>
        <p:spPr bwMode="auto">
          <a:xfrm rot="16200000" flipV="1">
            <a:off x="5280025" y="206375"/>
            <a:ext cx="533400" cy="1949450"/>
          </a:xfrm>
          <a:prstGeom prst="curvedConnector3">
            <a:avLst>
              <a:gd name="adj1" fmla="val 150000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715000" y="304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Each machine holds pointers to predecessor and successor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90800" y="3025914"/>
            <a:ext cx="3886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Send request to any node, gets routed to correct one in O(n) hops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60921" y="3810000"/>
            <a:ext cx="328747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Can we do better?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516533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3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4" name="Curved Connector 33"/>
          <p:cNvCxnSpPr>
            <a:stCxn id="5" idx="3"/>
            <a:endCxn id="6" idx="3"/>
          </p:cNvCxnSpPr>
          <p:nvPr/>
        </p:nvCxnSpPr>
        <p:spPr bwMode="auto">
          <a:xfrm>
            <a:off x="6794500" y="1997369"/>
            <a:ext cx="533400" cy="1720262"/>
          </a:xfrm>
          <a:prstGeom prst="curvedConnector3">
            <a:avLst>
              <a:gd name="adj1" fmla="val 214286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5" idx="0"/>
            <a:endCxn id="4" idx="0"/>
          </p:cNvCxnSpPr>
          <p:nvPr/>
        </p:nvCxnSpPr>
        <p:spPr bwMode="auto">
          <a:xfrm rot="16200000" flipV="1">
            <a:off x="5280025" y="206375"/>
            <a:ext cx="533400" cy="1949450"/>
          </a:xfrm>
          <a:prstGeom prst="curvedConnector3">
            <a:avLst>
              <a:gd name="adj1" fmla="val 150000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715000" y="304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Each machine holds pointers to predecessor and successor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90800" y="3025914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Send request to any node, gets routed to correct one in O(log n) hops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162800" y="1047690"/>
            <a:ext cx="182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+ “finger table”</a:t>
            </a:r>
            <a:b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(+2, +4, +8, …)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6" name="Curved Connector 35"/>
          <p:cNvCxnSpPr>
            <a:stCxn id="5" idx="3"/>
            <a:endCxn id="7" idx="3"/>
          </p:cNvCxnSpPr>
          <p:nvPr/>
        </p:nvCxnSpPr>
        <p:spPr bwMode="auto">
          <a:xfrm flipH="1">
            <a:off x="6489700" y="1997369"/>
            <a:ext cx="304800" cy="3429000"/>
          </a:xfrm>
          <a:prstGeom prst="curvedConnector3">
            <a:avLst>
              <a:gd name="adj1" fmla="val -591667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5" idx="3"/>
            <a:endCxn id="9" idx="3"/>
          </p:cNvCxnSpPr>
          <p:nvPr/>
        </p:nvCxnSpPr>
        <p:spPr bwMode="auto">
          <a:xfrm flipH="1">
            <a:off x="2679700" y="1997369"/>
            <a:ext cx="4114800" cy="2743200"/>
          </a:xfrm>
          <a:prstGeom prst="curvedConnector3">
            <a:avLst>
              <a:gd name="adj1" fmla="val -40741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207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3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943600" y="152400"/>
            <a:ext cx="291498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Simpler Solution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" name="Rounded Rectangle 1"/>
          <p:cNvSpPr/>
          <p:nvPr/>
        </p:nvSpPr>
        <p:spPr bwMode="auto">
          <a:xfrm>
            <a:off x="7086600" y="762000"/>
            <a:ext cx="1676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Service</a:t>
            </a:r>
            <a:b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Registry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4700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0093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New machine joins: What happens?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8" name="Picture 3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52254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Up Arrow 1"/>
          <p:cNvSpPr/>
          <p:nvPr/>
        </p:nvSpPr>
        <p:spPr bwMode="auto">
          <a:xfrm rot="9838990">
            <a:off x="4786411" y="4128249"/>
            <a:ext cx="533400" cy="107686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Circular Arrow 39"/>
          <p:cNvSpPr/>
          <p:nvPr/>
        </p:nvSpPr>
        <p:spPr bwMode="auto">
          <a:xfrm rot="591304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877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Circular Arrow 40"/>
          <p:cNvSpPr/>
          <p:nvPr/>
        </p:nvSpPr>
        <p:spPr bwMode="auto">
          <a:xfrm rot="5913040">
            <a:off x="1825179" y="605979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20147284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Circular Arrow 41"/>
          <p:cNvSpPr/>
          <p:nvPr/>
        </p:nvSpPr>
        <p:spPr bwMode="auto">
          <a:xfrm rot="3996088">
            <a:off x="1825179" y="605979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2079007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590800" y="3025914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How do we rebuild the predecessor, successor, finger tables?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5943600" y="0"/>
            <a:ext cx="32004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err="1">
                <a:solidFill>
                  <a:schemeClr val="bg1"/>
                </a:solidFill>
              </a:rPr>
              <a:t>Stoica</a:t>
            </a:r>
            <a:r>
              <a:rPr lang="en-US" sz="1000" b="0" dirty="0">
                <a:solidFill>
                  <a:schemeClr val="bg1"/>
                </a:solidFill>
              </a:rPr>
              <a:t> et al. (2001). Chord: A Scalable Peer-to-peer Lookup Service for Internet Applications. </a:t>
            </a:r>
            <a:r>
              <a:rPr lang="en-US" sz="1000" b="0" i="1" dirty="0">
                <a:solidFill>
                  <a:schemeClr val="bg1"/>
                </a:solidFill>
              </a:rPr>
              <a:t>SIGCOMM.</a:t>
            </a: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5943600" y="438090"/>
            <a:ext cx="3200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Cf. Gossip </a:t>
            </a:r>
            <a:r>
              <a:rPr lang="en-US" sz="1000" b="0" dirty="0" err="1" smtClean="0">
                <a:solidFill>
                  <a:schemeClr val="bg1"/>
                </a:solidFill>
              </a:rPr>
              <a:t>Protoccols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0884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0" grpId="0" animBg="1"/>
      <p:bldP spid="40" grpId="1" animBg="1"/>
      <p:bldP spid="41" grpId="0" animBg="1"/>
      <p:bldP spid="42" grpId="0" animBg="1"/>
      <p:bldP spid="44" grpId="0"/>
      <p:bldP spid="47" grpId="0"/>
      <p:bldP spid="4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50974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Machine fails: What happens?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8" name="Picture 3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52254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" name="TextBox 33"/>
          <p:cNvSpPr txBox="1"/>
          <p:nvPr/>
        </p:nvSpPr>
        <p:spPr>
          <a:xfrm>
            <a:off x="5509815" y="76200"/>
            <a:ext cx="355798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Solution: Replication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Circular Arrow 34"/>
          <p:cNvSpPr/>
          <p:nvPr/>
        </p:nvSpPr>
        <p:spPr bwMode="auto">
          <a:xfrm rot="18897182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5041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Circular Arrow 35"/>
          <p:cNvSpPr/>
          <p:nvPr/>
        </p:nvSpPr>
        <p:spPr bwMode="auto">
          <a:xfrm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0792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Circular Arrow 36"/>
          <p:cNvSpPr/>
          <p:nvPr/>
        </p:nvSpPr>
        <p:spPr bwMode="auto">
          <a:xfrm rot="270000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42951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 Arrow 38"/>
          <p:cNvSpPr/>
          <p:nvPr/>
        </p:nvSpPr>
        <p:spPr bwMode="auto">
          <a:xfrm rot="5400000">
            <a:off x="5900468" y="3004868"/>
            <a:ext cx="533400" cy="107686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248400" y="609600"/>
            <a:ext cx="2272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N = 3, replicate +1, –1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629400" y="5257800"/>
            <a:ext cx="173697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Covered!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934200" y="1447800"/>
            <a:ext cx="173697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Covered!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597545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animBg="1"/>
      <p:bldP spid="36" grpId="0" animBg="1"/>
      <p:bldP spid="37" grpId="0" animBg="1"/>
      <p:bldP spid="39" grpId="0" animBg="1"/>
      <p:bldP spid="43" grpId="0"/>
      <p:bldP spid="46" grpId="0"/>
      <p:bldP spid="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Fundamental Problem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We want to keep track of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mutable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state in a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scalable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manner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110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won’t do!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Assumptions: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organized in terms of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logical records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unlikely to fit on single machine, must be distributed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5816024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Want more? Take a </a:t>
            </a:r>
            <a:r>
              <a:rPr lang="en-US" sz="2800" b="0" i="1" dirty="0" smtClean="0">
                <a:solidFill>
                  <a:srgbClr val="FF0000"/>
                </a:solidFill>
                <a:latin typeface="Gill Sans"/>
                <a:cs typeface="Gill Sans"/>
              </a:rPr>
              <a:t>real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 distributed systems course!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8767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17" grpId="0"/>
      <p:bldP spid="18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Three Core Ideas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227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Partitioning (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sharding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40372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scalability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decrease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4420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Caching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8230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reduce 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32228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6038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robustness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availability)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throughput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190944">
            <a:off x="4138585" y="1713553"/>
            <a:ext cx="4096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Keeping track of the partitions?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1444991">
            <a:off x="2752687" y="2901410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Consistency?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0617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Another Refinement: Virtual Nodes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Don’t directly hash servers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6744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Create a large number of virtual nodes, map to physical servers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055441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Better load redistribution in event of machine failure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new server joins, evenly shed load from other servers</a:t>
            </a:r>
          </a:p>
        </p:txBody>
      </p:sp>
    </p:spTree>
    <p:extLst>
      <p:ext uri="{BB962C8B-B14F-4D97-AF65-F5344CB8AC3E}">
        <p14:creationId xmlns:p14="http://schemas.microsoft.com/office/powerpoint/2010/main" val="56898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800px-Annex_Esstisch_Maßtisch_aus_Massivholz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93433" cy="6858000"/>
          </a:xfrm>
          <a:prstGeom prst="rect">
            <a:avLst/>
          </a:prstGeom>
        </p:spPr>
      </p:pic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0" y="6629400"/>
            <a:ext cx="164660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</a:t>
            </a:r>
            <a:r>
              <a:rPr lang="en-US" sz="1000" b="0" dirty="0" smtClean="0">
                <a:solidFill>
                  <a:srgbClr val="000000"/>
                </a:solidFill>
              </a:rPr>
              <a:t>Wikipedia (Table)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94752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Applications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Gmail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86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Google’s web crawl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19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Google Earth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657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Google Analytics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191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 source and data sink for MapReduce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89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is the open-source implementation…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477482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8" grpId="0"/>
      <p:bldP spid="9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Data Model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4478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 table in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is a sparse, distributed, persistent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/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multidimensional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sorted map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4458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indexed by a row key, column key, and a timestamp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282684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row:string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column:string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time:int64) </a:t>
            </a:r>
            <a:r>
              <a:rPr lang="en-US" sz="2000" dirty="0">
                <a:solidFill>
                  <a:srgbClr val="0070C0"/>
                </a:solidFill>
                <a:sym typeface="Symbol"/>
              </a:rPr>
              <a:t>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uninterpreted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byte array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09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Supports lookups, inserts, deletes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790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Single row transactions only</a:t>
            </a:r>
          </a:p>
        </p:txBody>
      </p:sp>
      <p:pic>
        <p:nvPicPr>
          <p:cNvPr id="8" name="Picture 7" descr="Bigtable_DataMode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2000" y="4534369"/>
            <a:ext cx="7543800" cy="1637831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99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5" grpId="0"/>
      <p:bldP spid="6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Rows and Columns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Rows maintained in sorted lexicographic order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Applications can exploit this property for efficient row scans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Row ranges dynamically partitioned into tablets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09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Columns grouped into column families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9089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Column key =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family:qualifier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Column families provide locality hints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Unbounded number of columns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89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At the end of the day, it’s all key-value pairs!</a:t>
            </a:r>
          </a:p>
        </p:txBody>
      </p:sp>
    </p:spTree>
    <p:extLst>
      <p:ext uri="{BB962C8B-B14F-4D97-AF65-F5344CB8AC3E}">
        <p14:creationId xmlns:p14="http://schemas.microsoft.com/office/powerpoint/2010/main" val="144923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6" grpId="0"/>
      <p:bldP spid="7" grpId="0"/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5638800" y="1676400"/>
            <a:ext cx="2362200" cy="4495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914400" y="1676400"/>
            <a:ext cx="4724400" cy="4495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39328" y="1752600"/>
            <a:ext cx="469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row, column family, column qualifier, timestamp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38801" y="17526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value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Key-Values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398589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66800" y="21336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70C0"/>
                </a:solidFill>
                <a:latin typeface="Gill Sans"/>
                <a:cs typeface="Gill Sans"/>
              </a:rPr>
              <a:t>In Memory</a:t>
            </a:r>
            <a:endParaRPr lang="en-US" sz="2800" b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81600" y="21336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70C0"/>
                </a:solidFill>
                <a:latin typeface="Gill Sans"/>
                <a:cs typeface="Gill Sans"/>
              </a:rPr>
              <a:t>On Disk</a:t>
            </a:r>
            <a:endParaRPr lang="en-US" sz="2800" b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66800" y="328169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Mutability Easy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81600" y="328169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Mutability Hard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6800" y="44958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Small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600" y="44958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Big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Okay, so how do we build it?</a:t>
            </a:r>
          </a:p>
        </p:txBody>
      </p:sp>
    </p:spTree>
    <p:extLst>
      <p:ext uri="{BB962C8B-B14F-4D97-AF65-F5344CB8AC3E}">
        <p14:creationId xmlns:p14="http://schemas.microsoft.com/office/powerpoint/2010/main" val="3705698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" grpId="0"/>
      <p:bldP spid="1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happens when we run out of memory?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5431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1" grpId="0"/>
      <p:bldP spid="2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15277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happens to the read path?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2045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14" grpId="0"/>
      <p:bldP spid="15" grpId="0"/>
      <p:bldP spid="16" grpId="0" animBg="1"/>
      <p:bldP spid="18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Fundamental Problem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We want to keep track of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mutable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state in a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scalable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manner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Assumptions: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organized in terms of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logical records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unlikely to fit on single machine, must be distributed</a:t>
            </a:r>
          </a:p>
        </p:txBody>
      </p:sp>
      <p:sp>
        <p:nvSpPr>
          <p:cNvPr id="15" name="TextBox 14"/>
          <p:cNvSpPr txBox="1"/>
          <p:nvPr/>
        </p:nvSpPr>
        <p:spPr>
          <a:xfrm rot="21341948">
            <a:off x="2362199" y="4660785"/>
            <a:ext cx="441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Uh</a:t>
            </a:r>
            <a:r>
              <a:rPr lang="mr-IN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…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 just use an RDBMS?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714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15277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16" name="Down Arrow 15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 bwMode="auto">
          <a:xfrm flipV="1">
            <a:off x="3619500" y="2466096"/>
            <a:ext cx="2171700" cy="170798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happens as more writes happen?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2097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15277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16" name="Down Arrow 15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 bwMode="auto">
          <a:xfrm flipV="1">
            <a:off x="3619500" y="2466096"/>
            <a:ext cx="2171700" cy="170798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What happens to the read path?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4248150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7745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8" grpId="0" animBg="1"/>
      <p:bldP spid="22" grpId="0" animBg="1"/>
      <p:bldP spid="2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248150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3619500" y="2466096"/>
            <a:ext cx="2171700" cy="170798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6" idx="0"/>
          </p:cNvCxnSpPr>
          <p:nvPr/>
        </p:nvCxnSpPr>
        <p:spPr bwMode="auto">
          <a:xfrm flipV="1">
            <a:off x="4714875" y="2530492"/>
            <a:ext cx="1162050" cy="164358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0"/>
          </p:cNvCxnSpPr>
          <p:nvPr/>
        </p:nvCxnSpPr>
        <p:spPr bwMode="auto">
          <a:xfrm flipV="1">
            <a:off x="5810250" y="2538168"/>
            <a:ext cx="20955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8" idx="0"/>
          </p:cNvCxnSpPr>
          <p:nvPr/>
        </p:nvCxnSpPr>
        <p:spPr bwMode="auto">
          <a:xfrm flipH="1" flipV="1">
            <a:off x="6185473" y="2538168"/>
            <a:ext cx="72390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next issue?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3249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4" y="4174079"/>
            <a:ext cx="2025077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4165313" y="2466097"/>
            <a:ext cx="1625887" cy="170798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0"/>
          </p:cNvCxnSpPr>
          <p:nvPr/>
        </p:nvCxnSpPr>
        <p:spPr bwMode="auto">
          <a:xfrm flipV="1">
            <a:off x="5810250" y="2538168"/>
            <a:ext cx="20955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8" idx="0"/>
          </p:cNvCxnSpPr>
          <p:nvPr/>
        </p:nvCxnSpPr>
        <p:spPr bwMode="auto">
          <a:xfrm flipH="1" flipV="1">
            <a:off x="6185473" y="2538168"/>
            <a:ext cx="72390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25" name="TextBox 24"/>
          <p:cNvSpPr txBox="1"/>
          <p:nvPr/>
        </p:nvSpPr>
        <p:spPr>
          <a:xfrm rot="20555988">
            <a:off x="2079338" y="4494203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Compaction!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9036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4" y="4174079"/>
            <a:ext cx="4223324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5264436" y="2540766"/>
            <a:ext cx="593719" cy="16333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24" name="TextBox 23"/>
          <p:cNvSpPr txBox="1"/>
          <p:nvPr/>
        </p:nvSpPr>
        <p:spPr>
          <a:xfrm rot="20555988">
            <a:off x="2079338" y="4494203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Compaction!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08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4" y="4174079"/>
            <a:ext cx="4223324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5264436" y="2540766"/>
            <a:ext cx="593719" cy="16333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0" y="4122003"/>
            <a:ext cx="1582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smtClean="0">
                <a:solidFill>
                  <a:schemeClr val="bg1"/>
                </a:solidFill>
                <a:latin typeface="Gill Sans"/>
                <a:cs typeface="Gill Sans"/>
              </a:rPr>
              <a:t>Logging for persistence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One final component</a:t>
            </a:r>
            <a:r>
              <a:rPr lang="mr-IN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…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1542114" y="4174804"/>
            <a:ext cx="1201086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WAL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2003138" y="2133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Down Arrow 25"/>
          <p:cNvSpPr/>
          <p:nvPr/>
        </p:nvSpPr>
        <p:spPr bwMode="auto">
          <a:xfrm>
            <a:off x="1898363" y="2534234"/>
            <a:ext cx="514350" cy="1607169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366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21" grpId="0"/>
      <p:bldP spid="22" grpId="0" animBg="1"/>
      <p:bldP spid="23" grpId="0" animBg="1"/>
      <p:bldP spid="26" grpId="0" animBg="1"/>
      <p:bldP spid="2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4" y="4174079"/>
            <a:ext cx="2025077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4165313" y="2466097"/>
            <a:ext cx="1625887" cy="170798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0"/>
          </p:cNvCxnSpPr>
          <p:nvPr/>
        </p:nvCxnSpPr>
        <p:spPr bwMode="auto">
          <a:xfrm flipV="1">
            <a:off x="5810250" y="2538168"/>
            <a:ext cx="20955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8" idx="0"/>
          </p:cNvCxnSpPr>
          <p:nvPr/>
        </p:nvCxnSpPr>
        <p:spPr bwMode="auto">
          <a:xfrm flipH="1" flipV="1">
            <a:off x="6185473" y="2538168"/>
            <a:ext cx="72390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3" name="Straight Arrow Connector 22"/>
          <p:cNvCxnSpPr>
            <a:endCxn id="30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0" y="4122003"/>
            <a:ext cx="1582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smtClean="0">
                <a:solidFill>
                  <a:schemeClr val="bg1"/>
                </a:solidFill>
                <a:latin typeface="Gill Sans"/>
                <a:cs typeface="Gill Sans"/>
              </a:rPr>
              <a:t>Logging for persistence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1542114" y="4174804"/>
            <a:ext cx="1201086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WAL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003138" y="2133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Down Arrow 29"/>
          <p:cNvSpPr/>
          <p:nvPr/>
        </p:nvSpPr>
        <p:spPr bwMode="auto">
          <a:xfrm>
            <a:off x="1898363" y="2534234"/>
            <a:ext cx="514350" cy="1607169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542113" y="3581400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" name="Circular Arrow 1"/>
          <p:cNvSpPr/>
          <p:nvPr/>
        </p:nvSpPr>
        <p:spPr bwMode="auto">
          <a:xfrm rot="10800000">
            <a:off x="4517630" y="4272455"/>
            <a:ext cx="2101539" cy="235694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382157"/>
              <a:gd name="adj5" fmla="val 125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67400" y="62484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Compaction!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0" y="106680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The complete picture</a:t>
            </a:r>
            <a:r>
              <a:rPr lang="mr-IN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5579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0" y="106680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The complete picture</a:t>
            </a:r>
            <a:r>
              <a:rPr lang="mr-IN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Okay, now how do we build a distributed version?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7644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building blocks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662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SSTable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195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 rot="221788">
            <a:off x="4509720" y="1858146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HDFS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 rot="21246216">
            <a:off x="4591527" y="4565303"/>
            <a:ext cx="1582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Zookeeper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1096275">
            <a:off x="3305824" y="2603992"/>
            <a:ext cx="835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 rot="21432184">
            <a:off x="1081749" y="463450"/>
            <a:ext cx="1377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endParaRPr lang="en-US" sz="36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3729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Server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 rot="247099">
            <a:off x="4980505" y="3138574"/>
            <a:ext cx="1040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4262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Chubby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 rot="21423911">
            <a:off x="1822300" y="3521431"/>
            <a:ext cx="2061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Regions Server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99296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SSTable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343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Persistent, ordered immutable map from keys to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values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27240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Stored in GFS: replication “for free”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409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Supported operations: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90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Look up value associated with key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Iterate key/value pairs within a key range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 rot="406328">
            <a:off x="4758987" y="284551"/>
            <a:ext cx="1676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6923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What do </a:t>
            </a:r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RDBMSes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provide?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Relational model with schemas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14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Powerful, flexible query language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Transactional semantics: ACID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Rich ecosystem, lots of tool support</a:t>
            </a:r>
          </a:p>
        </p:txBody>
      </p:sp>
    </p:spTree>
    <p:extLst>
      <p:ext uri="{BB962C8B-B14F-4D97-AF65-F5344CB8AC3E}">
        <p14:creationId xmlns:p14="http://schemas.microsoft.com/office/powerpoint/2010/main" val="4295116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Dynamically partitioned range of rows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1905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Comprised of multiple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 rot="21112006">
            <a:off x="2861013" y="172565"/>
            <a:ext cx="1676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248121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2895600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aardvark - 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383066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518011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668684" y="4692273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>
            <a:off x="2819400" y="3952869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>
            <a:off x="3830963" y="3962931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>
            <a:off x="5791200" y="3925655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>
            <a:off x="4791765" y="3920212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946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8" grpId="0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Server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 rot="21112006">
            <a:off x="1024610" y="200541"/>
            <a:ext cx="288374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Region Server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1" name="Straight Arrow Connector 10"/>
          <p:cNvCxnSpPr>
            <a:stCxn id="16" idx="3"/>
            <a:endCxn id="11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1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3152774" y="4174079"/>
            <a:ext cx="2025077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Down Arrow 19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" name="Straight Arrow Connector 21"/>
          <p:cNvCxnSpPr>
            <a:stCxn id="17" idx="0"/>
          </p:cNvCxnSpPr>
          <p:nvPr/>
        </p:nvCxnSpPr>
        <p:spPr bwMode="auto">
          <a:xfrm flipV="1">
            <a:off x="4165313" y="2466097"/>
            <a:ext cx="1625887" cy="170798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24" idx="0"/>
          </p:cNvCxnSpPr>
          <p:nvPr/>
        </p:nvCxnSpPr>
        <p:spPr bwMode="auto">
          <a:xfrm flipV="1">
            <a:off x="5810250" y="2538168"/>
            <a:ext cx="20955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5" idx="0"/>
          </p:cNvCxnSpPr>
          <p:nvPr/>
        </p:nvCxnSpPr>
        <p:spPr bwMode="auto">
          <a:xfrm flipH="1" flipV="1">
            <a:off x="6185473" y="2538168"/>
            <a:ext cx="72390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0" y="4122003"/>
            <a:ext cx="1582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smtClean="0">
                <a:solidFill>
                  <a:schemeClr val="bg1"/>
                </a:solidFill>
                <a:latin typeface="Gill Sans"/>
                <a:cs typeface="Gill Sans"/>
              </a:rPr>
              <a:t>Logging for persistence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1542114" y="4174804"/>
            <a:ext cx="1201086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WAL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2003138" y="2133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Down Arrow 28"/>
          <p:cNvSpPr/>
          <p:nvPr/>
        </p:nvSpPr>
        <p:spPr bwMode="auto">
          <a:xfrm>
            <a:off x="1898363" y="2534234"/>
            <a:ext cx="514350" cy="1607169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42113" y="3581400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1" name="Circular Arrow 30"/>
          <p:cNvSpPr/>
          <p:nvPr/>
        </p:nvSpPr>
        <p:spPr bwMode="auto">
          <a:xfrm rot="10800000">
            <a:off x="4517630" y="4272455"/>
            <a:ext cx="2101539" cy="235694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382157"/>
              <a:gd name="adj5" fmla="val 125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67400" y="62484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Compaction!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2012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Comprised of multiple tablets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1905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can be shared between tablets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35277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382756" y="2895600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aardvark - 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870222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005167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155840" y="4692273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>
            <a:off x="1306556" y="3952869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>
            <a:off x="2318119" y="3962931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>
            <a:off x="4278356" y="3925655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>
            <a:off x="3278921" y="3920212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 bwMode="auto">
          <a:xfrm>
            <a:off x="5154877" y="2895599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basic - database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145477" y="4708601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7296150" y="4675944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flipH="1">
            <a:off x="4850077" y="3920212"/>
            <a:ext cx="1295400" cy="66184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 bwMode="auto">
          <a:xfrm>
            <a:off x="6612202" y="3927010"/>
            <a:ext cx="0" cy="74893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>
            <a:off x="7364677" y="3920212"/>
            <a:ext cx="398198" cy="70130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844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to Tablet Server Assignment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tablet is assigned to one tablet server at a time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258633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Exclusively handles read and write requests to that tablet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55782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 happens when a tablet grow too big?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89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 need a lock service!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 rot="21112006">
            <a:off x="268682" y="115136"/>
            <a:ext cx="1676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3505200" y="76200"/>
            <a:ext cx="288374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smtClean="0">
                <a:solidFill>
                  <a:srgbClr val="FF0000"/>
                </a:solidFill>
                <a:latin typeface="Gill Sans"/>
                <a:cs typeface="Gill Sans"/>
              </a:rPr>
              <a:t>Region Server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957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 happens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when a tablet server fails?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68572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6" grpId="0"/>
      <p:bldP spid="11" grpId="0"/>
      <p:bldP spid="8" grpId="0"/>
      <p:bldP spid="9" grpId="0"/>
      <p:bldP spid="10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building blocks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662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SSTable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195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 rot="221788">
            <a:off x="4509720" y="1858146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HDFS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 rot="21246216">
            <a:off x="4591527" y="4565303"/>
            <a:ext cx="1582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Zookeeper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1096275">
            <a:off x="3305824" y="2603992"/>
            <a:ext cx="835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 rot="21432184">
            <a:off x="1081749" y="463450"/>
            <a:ext cx="1377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endParaRPr lang="en-US" sz="36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3729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Server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 rot="247099">
            <a:off x="4980505" y="3138574"/>
            <a:ext cx="1040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4262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Chubby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 rot="21423911">
            <a:off x="1822300" y="3521431"/>
            <a:ext cx="2061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Regions Server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466822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Architecture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Client library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195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master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729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servers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1362178">
            <a:off x="5495862" y="3152541"/>
            <a:ext cx="1271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HMaster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 rot="21423911">
            <a:off x="1762989" y="4054831"/>
            <a:ext cx="2179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Regions Servers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443062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13" grpId="0"/>
      <p:bldP spid="1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Master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Roles and responsibilities: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Assigns tablets to tablet servers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Detects addition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removal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 tablet servers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Balances tablet server load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Handles garbage collection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Handles schema changes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165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structure changes: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546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Table creation/deletion (master initiated)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Tablet merging (master initiated)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Tablet splitting (tablet server initiated)</a:t>
            </a:r>
          </a:p>
        </p:txBody>
      </p:sp>
    </p:spTree>
    <p:extLst>
      <p:ext uri="{BB962C8B-B14F-4D97-AF65-F5344CB8AC3E}">
        <p14:creationId xmlns:p14="http://schemas.microsoft.com/office/powerpoint/2010/main" val="205523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Compactions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Minor compaction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Converts the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memtable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into an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Reduces memory usage and log traffic on restart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76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Merging compaction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657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Reads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few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the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memtable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and writes out a new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Reduces number of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648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Major compaction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029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Merging compaction that results in only one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 deletion records, only live data</a:t>
            </a:r>
          </a:p>
        </p:txBody>
      </p:sp>
    </p:spTree>
    <p:extLst>
      <p:ext uri="{BB962C8B-B14F-4D97-AF65-F5344CB8AC3E}">
        <p14:creationId xmlns:p14="http://schemas.microsoft.com/office/powerpoint/2010/main" val="89976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6" grpId="0"/>
      <p:bldP spid="7" grpId="0"/>
      <p:bldP spid="8" grpId="0"/>
      <p:bldP spid="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Comprised of multiple tables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1905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can be shared between tablets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35277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382756" y="2895600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aardvark - 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870222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005167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155840" y="4692273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>
            <a:off x="1306556" y="3952869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>
            <a:off x="2318119" y="3962931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>
            <a:off x="4278356" y="3925655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>
            <a:off x="3278921" y="3920212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 bwMode="auto">
          <a:xfrm>
            <a:off x="5154877" y="2895599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basic - database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145477" y="4708601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7296150" y="4675944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flipH="1">
            <a:off x="4850077" y="3920212"/>
            <a:ext cx="1295400" cy="66184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 bwMode="auto">
          <a:xfrm>
            <a:off x="6612202" y="3927010"/>
            <a:ext cx="0" cy="74893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>
            <a:off x="7364677" y="3920212"/>
            <a:ext cx="398198" cy="70130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84210">
            <a:off x="3362952" y="3892209"/>
            <a:ext cx="30821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does this happen?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5010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Three Core Ideas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227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Partitioning (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sharding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40372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scalability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decrease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4420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Caching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8230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reduce 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32228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6038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robustness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availability)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throughput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190944">
            <a:off x="4138585" y="1713553"/>
            <a:ext cx="4096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Keeping track of the partitions?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1444991">
            <a:off x="2752687" y="2901410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Consistency?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8132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in-poin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5" y="1"/>
            <a:ext cx="10904645" cy="6858000"/>
          </a:xfrm>
          <a:prstGeom prst="rect">
            <a:avLst/>
          </a:prstGeom>
        </p:spPr>
      </p:pic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www.flickr.com</a:t>
            </a:r>
            <a:r>
              <a:rPr lang="en-US" sz="1000" b="0" dirty="0">
                <a:solidFill>
                  <a:schemeClr val="bg1"/>
                </a:solidFill>
              </a:rPr>
              <a:t>/photos/</a:t>
            </a:r>
            <a:r>
              <a:rPr lang="en-US" sz="1000" b="0" dirty="0" err="1">
                <a:solidFill>
                  <a:schemeClr val="bg1"/>
                </a:solidFill>
              </a:rPr>
              <a:t>spencerdahl</a:t>
            </a:r>
            <a:r>
              <a:rPr lang="en-US" sz="1000" b="0" dirty="0">
                <a:solidFill>
                  <a:schemeClr val="bg1"/>
                </a:solidFill>
              </a:rPr>
              <a:t>/6075142688/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89560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err="1">
                <a:solidFill>
                  <a:srgbClr val="FF0000"/>
                </a:solidFill>
                <a:latin typeface="Gill Sans"/>
                <a:cs typeface="Gill Sans"/>
              </a:rPr>
              <a:t>RDBMSes</a:t>
            </a:r>
            <a:r>
              <a:rPr lang="en-US" sz="3600" b="0" dirty="0">
                <a:solidFill>
                  <a:srgbClr val="FF0000"/>
                </a:solidFill>
                <a:latin typeface="Gill Sans"/>
                <a:cs typeface="Gill Sans"/>
              </a:rPr>
              <a:t>: Pain Points</a:t>
            </a:r>
          </a:p>
        </p:txBody>
      </p:sp>
    </p:spTree>
    <p:extLst>
      <p:ext uri="{BB962C8B-B14F-4D97-AF65-F5344CB8AC3E}">
        <p14:creationId xmlns:p14="http://schemas.microsoft.com/office/powerpoint/2010/main" val="18425102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5715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http://www.larsgeorge.com/2009/10/hbase-architecture-101-storage.html</a:t>
            </a:r>
            <a:endParaRPr lang="en-US" sz="1000" b="0" dirty="0">
              <a:solidFill>
                <a:schemeClr val="bg2"/>
              </a:solidFill>
            </a:endParaRPr>
          </a:p>
        </p:txBody>
      </p:sp>
      <p:pic>
        <p:nvPicPr>
          <p:cNvPr id="5" name="Picture 4" descr="hbase-fil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1828800"/>
            <a:ext cx="8534400" cy="431520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HBase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941170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57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inookDatabaseSchema1.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142999"/>
            <a:ext cx="6513255" cy="52578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228600"/>
            <a:ext cx="709561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#1: Must design up front, painful to evolve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843230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1143000"/>
            <a:ext cx="587945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"token": 945842,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feature_enabled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":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super_special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userid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": 229922,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"page": "null",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"info": { "email":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my@place.com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 }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343400" y="2209800"/>
            <a:ext cx="4724400" cy="461665"/>
            <a:chOff x="4343400" y="2209800"/>
            <a:chExt cx="4724400" cy="461665"/>
          </a:xfrm>
        </p:grpSpPr>
        <p:sp>
          <p:nvSpPr>
            <p:cNvPr id="5" name="TextBox 4"/>
            <p:cNvSpPr txBox="1"/>
            <p:nvPr/>
          </p:nvSpPr>
          <p:spPr>
            <a:xfrm>
              <a:off x="5982550" y="2209800"/>
              <a:ext cx="30852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an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integer</a:t>
              </a:r>
              <a:r>
                <a:rPr lang="pl-PL" sz="2400" b="0" dirty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9" name="Straight Arrow Connector 8"/>
            <p:cNvCxnSpPr>
              <a:stCxn id="5" idx="1"/>
            </p:cNvCxnSpPr>
            <p:nvPr/>
          </p:nvCxnSpPr>
          <p:spPr bwMode="auto">
            <a:xfrm flipH="1" flipV="1">
              <a:off x="4343400" y="2286000"/>
              <a:ext cx="1639150" cy="154633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3661305" y="2664768"/>
            <a:ext cx="2282295" cy="1530697"/>
            <a:chOff x="3661305" y="2664768"/>
            <a:chExt cx="2282295" cy="1530697"/>
          </a:xfrm>
        </p:grpSpPr>
        <p:sp>
          <p:nvSpPr>
            <p:cNvPr id="6" name="TextBox 5"/>
            <p:cNvSpPr txBox="1"/>
            <p:nvPr/>
          </p:nvSpPr>
          <p:spPr>
            <a:xfrm>
              <a:off x="3661305" y="3733800"/>
              <a:ext cx="228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null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 bwMode="auto">
            <a:xfrm flipH="1" flipV="1">
              <a:off x="3923450" y="2664768"/>
              <a:ext cx="800950" cy="114523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381000"/>
            <a:ext cx="3715831" cy="1371600"/>
            <a:chOff x="4191000" y="381000"/>
            <a:chExt cx="3715831" cy="1371600"/>
          </a:xfrm>
        </p:grpSpPr>
        <p:sp>
          <p:nvSpPr>
            <p:cNvPr id="7" name="TextBox 6"/>
            <p:cNvSpPr txBox="1"/>
            <p:nvPr/>
          </p:nvSpPr>
          <p:spPr>
            <a:xfrm>
              <a:off x="4191000" y="381000"/>
              <a:ext cx="37158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should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be a list…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 bwMode="auto">
            <a:xfrm flipH="1">
              <a:off x="4837850" y="838200"/>
              <a:ext cx="496150" cy="91440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0" y="58160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Flexible design doesn’t mean </a:t>
            </a:r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no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design!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26425" y="3045768"/>
            <a:ext cx="3312175" cy="1911697"/>
            <a:chOff x="726425" y="3045768"/>
            <a:chExt cx="3312175" cy="1911697"/>
          </a:xfrm>
        </p:grpSpPr>
        <p:cxnSp>
          <p:nvCxnSpPr>
            <p:cNvPr id="14" name="Straight Arrow Connector 13"/>
            <p:cNvCxnSpPr/>
            <p:nvPr/>
          </p:nvCxnSpPr>
          <p:spPr bwMode="auto">
            <a:xfrm flipV="1">
              <a:off x="1981200" y="3045768"/>
              <a:ext cx="1485050" cy="152623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726425" y="4495800"/>
              <a:ext cx="33121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What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keys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What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values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6200" y="609600"/>
            <a:ext cx="3114955" cy="1676400"/>
            <a:chOff x="152400" y="609600"/>
            <a:chExt cx="3114955" cy="1676400"/>
          </a:xfrm>
        </p:grpSpPr>
        <p:cxnSp>
          <p:nvCxnSpPr>
            <p:cNvPr id="16" name="Straight Arrow Connector 15"/>
            <p:cNvCxnSpPr/>
            <p:nvPr/>
          </p:nvCxnSpPr>
          <p:spPr bwMode="auto">
            <a:xfrm>
              <a:off x="1143000" y="1066800"/>
              <a:ext cx="723050" cy="121920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52400" y="609600"/>
              <a:ext cx="31149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Consistent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field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names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0" y="52826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JSON</a:t>
            </a:r>
            <a:r>
              <a:rPr lang="en-US" sz="32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to the Rescue!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837532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1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rtoise_head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7187" y="0"/>
            <a:ext cx="10291188" cy="6858000"/>
          </a:xfrm>
          <a:prstGeom prst="rect">
            <a:avLst/>
          </a:prstGeo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(Tortoise)</a:t>
            </a:r>
            <a:endParaRPr lang="en-US" sz="1000" b="0" dirty="0"/>
          </a:p>
        </p:txBody>
      </p:sp>
      <p:sp>
        <p:nvSpPr>
          <p:cNvPr id="5" name="TextBox 4"/>
          <p:cNvSpPr txBox="1"/>
          <p:nvPr/>
        </p:nvSpPr>
        <p:spPr>
          <a:xfrm>
            <a:off x="3124200" y="405824"/>
            <a:ext cx="467865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0" dirty="0" smtClean="0">
                <a:latin typeface="Gill Sans"/>
                <a:cs typeface="Gill Sans"/>
              </a:rPr>
              <a:t>#2: Pay for ACID!</a:t>
            </a:r>
            <a:endParaRPr lang="en-US" sz="32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787473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56472</TotalTime>
  <Words>1885</Words>
  <Application>Microsoft Macintosh PowerPoint</Application>
  <PresentationFormat>On-screen Show (4:3)</PresentationFormat>
  <Paragraphs>489</Paragraphs>
  <Slides>61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9" baseType="lpstr">
      <vt:lpstr>Andale Mono</vt:lpstr>
      <vt:lpstr>Arial Black</vt:lpstr>
      <vt:lpstr>Gill Sans</vt:lpstr>
      <vt:lpstr>Helvetica Neue</vt:lpstr>
      <vt:lpstr>Symbol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12393</cp:revision>
  <dcterms:created xsi:type="dcterms:W3CDTF">2012-08-31T06:36:49Z</dcterms:created>
  <dcterms:modified xsi:type="dcterms:W3CDTF">2017-03-11T02:28:26Z</dcterms:modified>
  <cp:category/>
</cp:coreProperties>
</file>